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23"/>
  </p:notesMasterIdLst>
  <p:sldIdLst>
    <p:sldId id="266" r:id="rId5"/>
    <p:sldId id="257" r:id="rId6"/>
    <p:sldId id="270" r:id="rId7"/>
    <p:sldId id="258" r:id="rId8"/>
    <p:sldId id="276" r:id="rId9"/>
    <p:sldId id="271" r:id="rId10"/>
    <p:sldId id="273" r:id="rId11"/>
    <p:sldId id="272" r:id="rId12"/>
    <p:sldId id="285" r:id="rId13"/>
    <p:sldId id="286" r:id="rId14"/>
    <p:sldId id="287" r:id="rId15"/>
    <p:sldId id="288" r:id="rId16"/>
    <p:sldId id="277" r:id="rId17"/>
    <p:sldId id="284" r:id="rId18"/>
    <p:sldId id="275" r:id="rId19"/>
    <p:sldId id="289" r:id="rId20"/>
    <p:sldId id="274" r:id="rId21"/>
    <p:sldId id="269" r:id="rId22"/>
  </p:sldIdLst>
  <p:sldSz cx="12192000" cy="6858000"/>
  <p:notesSz cx="6858000" cy="9144000"/>
  <p:embeddedFontLst>
    <p:embeddedFont>
      <p:font typeface="Arial Black" panose="020B0A04020102020204" pitchFamily="34" charset="0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SamsungOne 450C" panose="020B0506030303020204" charset="0"/>
      <p:regular r:id="rId29"/>
    </p:embeddedFont>
    <p:embeddedFont>
      <p:font typeface="SamsungOne 800C" panose="020B0906030303020204" charset="0"/>
      <p:bold r:id="rId3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44546A"/>
    <a:srgbClr val="005FD2"/>
    <a:srgbClr val="FFCC00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'Лист1'!$B$1</c:f>
              <c:strCache>
                <c:ptCount val="1"/>
                <c:pt idx="0">
                  <c:v>Ряд 1</c:v>
                </c:pt>
              </c:strCache>
            </c:strRef>
          </c:tx>
          <c:invertIfNegative val="0"/>
          <c:cat>
            <c:strRef>
              <c:f>'Лист1'!$A$2:$A$6</c:f>
              <c:strCache>
                <c:ptCount val="5"/>
                <c:pt idx="0">
                  <c:v>0-20</c:v>
                </c:pt>
                <c:pt idx="1">
                  <c:v>21-40</c:v>
                </c:pt>
                <c:pt idx="2">
                  <c:v>41-60</c:v>
                </c:pt>
                <c:pt idx="3">
                  <c:v>61-80</c:v>
                </c:pt>
                <c:pt idx="4">
                  <c:v>81-100</c:v>
                </c:pt>
              </c:strCache>
            </c:strRef>
          </c:cat>
          <c:val>
            <c:numRef>
              <c:f>'Лист1'!$B$2:$B$6</c:f>
              <c:numCache>
                <c:formatCode>General</c:formatCode>
                <c:ptCount val="5"/>
                <c:pt idx="0">
                  <c:v>0.43500000000000011</c:v>
                </c:pt>
                <c:pt idx="1">
                  <c:v>2.34</c:v>
                </c:pt>
                <c:pt idx="2">
                  <c:v>22.07</c:v>
                </c:pt>
                <c:pt idx="3">
                  <c:v>48.8</c:v>
                </c:pt>
                <c:pt idx="4">
                  <c:v>26.3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88-44EE-A8BF-5072665D57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769536"/>
        <c:axId val="55325056"/>
      </c:barChart>
      <c:catAx>
        <c:axId val="547695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55325056"/>
        <c:crosses val="autoZero"/>
        <c:auto val="1"/>
        <c:lblAlgn val="ctr"/>
        <c:lblOffset val="100"/>
        <c:noMultiLvlLbl val="0"/>
      </c:catAx>
      <c:valAx>
        <c:axId val="553250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47695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pPr/>
              <a:t>03.06.2022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приложения</a:t>
            </a:r>
          </a:p>
        </p:txBody>
      </p:sp>
      <p:grpSp>
        <p:nvGrpSpPr>
          <p:cNvPr id="2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6103" y="1903446"/>
            <a:ext cx="4366240" cy="2631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6291" y="1912776"/>
            <a:ext cx="4360020" cy="2649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Прямоугольник 17"/>
          <p:cNvSpPr/>
          <p:nvPr/>
        </p:nvSpPr>
        <p:spPr>
          <a:xfrm>
            <a:off x="1920240" y="3017520"/>
            <a:ext cx="3048000" cy="386080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1920240" y="3738880"/>
            <a:ext cx="3048000" cy="386080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приложения</a:t>
            </a:r>
          </a:p>
        </p:txBody>
      </p:sp>
      <p:grpSp>
        <p:nvGrpSpPr>
          <p:cNvPr id="2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6103" y="1903446"/>
            <a:ext cx="4366240" cy="2631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6291" y="1912776"/>
            <a:ext cx="4360020" cy="2649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Прямоугольник 11"/>
          <p:cNvSpPr/>
          <p:nvPr/>
        </p:nvSpPr>
        <p:spPr>
          <a:xfrm>
            <a:off x="1960880" y="3393440"/>
            <a:ext cx="3210560" cy="4064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614160" y="2631440"/>
            <a:ext cx="3210560" cy="5791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приложения</a:t>
            </a:r>
          </a:p>
        </p:txBody>
      </p:sp>
      <p:grpSp>
        <p:nvGrpSpPr>
          <p:cNvPr id="2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6103" y="1903446"/>
            <a:ext cx="4366240" cy="2631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6291" y="1912776"/>
            <a:ext cx="4360020" cy="2649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Прямоугольник 14"/>
          <p:cNvSpPr/>
          <p:nvPr/>
        </p:nvSpPr>
        <p:spPr>
          <a:xfrm>
            <a:off x="1971040" y="1920240"/>
            <a:ext cx="3210560" cy="4064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Клиент-серверное взаимодействие</a:t>
            </a:r>
          </a:p>
        </p:txBody>
      </p:sp>
      <p:pic>
        <p:nvPicPr>
          <p:cNvPr id="37894" name="Picture 6" descr="Смотреть исходное изображение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54173" y="2290592"/>
            <a:ext cx="4303213" cy="2729168"/>
          </a:xfrm>
          <a:prstGeom prst="rect">
            <a:avLst/>
          </a:prstGeom>
          <a:noFill/>
        </p:spPr>
      </p:pic>
      <p:sp>
        <p:nvSpPr>
          <p:cNvPr id="16" name="Стрелка вправо 15"/>
          <p:cNvSpPr/>
          <p:nvPr/>
        </p:nvSpPr>
        <p:spPr>
          <a:xfrm>
            <a:off x="7660640" y="3271520"/>
            <a:ext cx="1645920" cy="355600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/>
          <p:cNvSpPr/>
          <p:nvPr/>
        </p:nvSpPr>
        <p:spPr>
          <a:xfrm>
            <a:off x="2550160" y="3312160"/>
            <a:ext cx="1442720" cy="355600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297" name="Picture 9" descr="https://o.remove.bg/downloads/b2cfcdd9-204e-4151-9926-6455c168732d/kisspng-cloud-computing-royalty-free-clip-art-5af38b2e3fdfb1.5081556315259103182616-removebg-pre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78455" y="1723511"/>
            <a:ext cx="5737225" cy="3061532"/>
          </a:xfrm>
          <a:prstGeom prst="rect">
            <a:avLst/>
          </a:prstGeom>
          <a:noFill/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404763" y="1016000"/>
            <a:ext cx="2665317" cy="5355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40241" y="1452880"/>
            <a:ext cx="2407919" cy="4206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репозитория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67200" y="1046480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Корневая папка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9040" y="1950720"/>
            <a:ext cx="2704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types</a:t>
            </a:r>
            <a:r>
              <a:rPr lang="en-US" sz="2400" b="1" dirty="0">
                <a:latin typeface="Arial Black"/>
              </a:rPr>
              <a:t>_</a:t>
            </a:r>
            <a:r>
              <a:rPr lang="en-US" sz="2400" b="1" dirty="0"/>
              <a:t>of</a:t>
            </a:r>
            <a:r>
              <a:rPr lang="en-US" sz="2400" b="1" dirty="0">
                <a:latin typeface="Arial Black"/>
              </a:rPr>
              <a:t>_</a:t>
            </a:r>
            <a:r>
              <a:rPr lang="en-US" sz="2400" b="1" dirty="0"/>
              <a:t>tasks.json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918960" y="1798320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Resources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247247" y="280745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task</a:t>
            </a:r>
            <a:r>
              <a:rPr lang="en-US" b="1" dirty="0">
                <a:latin typeface="Arial Black"/>
              </a:rPr>
              <a:t>_</a:t>
            </a:r>
            <a:r>
              <a:rPr lang="en-US" b="1" dirty="0"/>
              <a:t>10.json</a:t>
            </a:r>
            <a:endParaRPr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0587432" y="282777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task</a:t>
            </a:r>
            <a:r>
              <a:rPr lang="en-US" b="1" dirty="0">
                <a:latin typeface="Arial Black"/>
              </a:rPr>
              <a:t>_</a:t>
            </a:r>
            <a:r>
              <a:rPr lang="en-US" b="1" dirty="0"/>
              <a:t>14.json</a:t>
            </a:r>
            <a:endParaRPr lang="en-US" dirty="0"/>
          </a:p>
        </p:txBody>
      </p:sp>
      <p:cxnSp>
        <p:nvCxnSpPr>
          <p:cNvPr id="19" name="Прямая со стрелкой 18"/>
          <p:cNvCxnSpPr>
            <a:stCxn id="9" idx="1"/>
            <a:endCxn id="13" idx="0"/>
          </p:cNvCxnSpPr>
          <p:nvPr/>
        </p:nvCxnSpPr>
        <p:spPr>
          <a:xfrm flipH="1">
            <a:off x="4932691" y="2029153"/>
            <a:ext cx="1986269" cy="778301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7112000" y="2164080"/>
            <a:ext cx="193040" cy="29464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6634480" y="2181553"/>
            <a:ext cx="436881" cy="267007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7762240" y="2153920"/>
            <a:ext cx="411232" cy="247134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7447280" y="2164080"/>
            <a:ext cx="81280" cy="30480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>
            <a:off x="8361680" y="2164080"/>
            <a:ext cx="477520" cy="24384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stCxn id="9" idx="3"/>
            <a:endCxn id="17" idx="0"/>
          </p:cNvCxnSpPr>
          <p:nvPr/>
        </p:nvCxnSpPr>
        <p:spPr>
          <a:xfrm>
            <a:off x="8413280" y="2029153"/>
            <a:ext cx="2859596" cy="798621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endCxn id="8" idx="0"/>
          </p:cNvCxnSpPr>
          <p:nvPr/>
        </p:nvCxnSpPr>
        <p:spPr>
          <a:xfrm flipH="1">
            <a:off x="2561334" y="1473200"/>
            <a:ext cx="2376426" cy="47752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endCxn id="9" idx="0"/>
          </p:cNvCxnSpPr>
          <p:nvPr/>
        </p:nvCxnSpPr>
        <p:spPr>
          <a:xfrm>
            <a:off x="6177280" y="1483360"/>
            <a:ext cx="1488840" cy="31496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264400" y="2661920"/>
            <a:ext cx="133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  <a:endParaRPr lang="ru-RU" sz="3200" dirty="0"/>
          </a:p>
        </p:txBody>
      </p:sp>
      <p:sp>
        <p:nvSpPr>
          <p:cNvPr id="55" name="TextBox 54"/>
          <p:cNvSpPr txBox="1"/>
          <p:nvPr/>
        </p:nvSpPr>
        <p:spPr>
          <a:xfrm>
            <a:off x="8757920" y="2641600"/>
            <a:ext cx="133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  <a:endParaRPr lang="ru-RU" sz="3200" dirty="0"/>
          </a:p>
        </p:txBody>
      </p:sp>
      <p:sp>
        <p:nvSpPr>
          <p:cNvPr id="56" name="TextBox 55"/>
          <p:cNvSpPr txBox="1"/>
          <p:nvPr/>
        </p:nvSpPr>
        <p:spPr>
          <a:xfrm>
            <a:off x="5679440" y="2641600"/>
            <a:ext cx="133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  <a:endParaRPr lang="ru-RU" sz="3200" dirty="0"/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789680"/>
            <a:ext cx="4744720" cy="2514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0480" y="3799841"/>
            <a:ext cx="6929120" cy="247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 использования приложения:</a:t>
            </a:r>
          </a:p>
        </p:txBody>
      </p:sp>
      <p:grpSp>
        <p:nvGrpSpPr>
          <p:cNvPr id="2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615856" y="589280"/>
            <a:ext cx="935860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4124325" algn="l"/>
              </a:tabLst>
            </a:pPr>
            <a:endParaRPr lang="en-US" sz="3200" dirty="0"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124325" algn="l"/>
              </a:tabLst>
            </a:pPr>
            <a:r>
              <a:rPr lang="ru-RU" sz="3200" dirty="0">
                <a:latin typeface="Arial" pitchFamily="34" charset="0"/>
                <a:cs typeface="Arial" pitchFamily="34" charset="0"/>
              </a:rPr>
              <a:t> Мобильность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124325" algn="l"/>
              </a:tabLst>
            </a:pPr>
            <a:r>
              <a:rPr lang="ru-RU" sz="3200" dirty="0">
                <a:latin typeface="Arial" pitchFamily="34" charset="0"/>
                <a:cs typeface="Arial" pitchFamily="34" charset="0"/>
              </a:rPr>
              <a:t> Наглядность результата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124325" algn="l"/>
              </a:tabLst>
            </a:pPr>
            <a:r>
              <a:rPr lang="ru-RU" sz="3200" dirty="0">
                <a:latin typeface="Arial" pitchFamily="34" charset="0"/>
                <a:ea typeface="Calibri" pitchFamily="34" charset="0"/>
                <a:cs typeface="Arial" pitchFamily="34" charset="0"/>
              </a:rPr>
              <a:t> Простота использования</a:t>
            </a:r>
            <a:endParaRPr lang="ru-RU" sz="3200" dirty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124325" algn="l"/>
              </a:tabLst>
            </a:pPr>
            <a:r>
              <a:rPr lang="ru-RU" sz="3200" dirty="0">
                <a:latin typeface="Arial" pitchFamily="34" charset="0"/>
                <a:ea typeface="Calibri" pitchFamily="34" charset="0"/>
                <a:cs typeface="Arial" pitchFamily="34" charset="0"/>
              </a:rPr>
              <a:t> Удобство</a:t>
            </a:r>
            <a:endParaRPr lang="ru-RU" sz="3200" dirty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124325" algn="l"/>
              </a:tabLst>
            </a:pPr>
            <a:r>
              <a:rPr lang="ru-RU" sz="3200" dirty="0">
                <a:latin typeface="Arial" pitchFamily="34" charset="0"/>
                <a:ea typeface="Calibri" pitchFamily="34" charset="0"/>
                <a:cs typeface="Arial" pitchFamily="34" charset="0"/>
              </a:rPr>
              <a:t> Интерактивность</a:t>
            </a:r>
            <a:endParaRPr lang="ru-RU" sz="2400" dirty="0">
              <a:latin typeface="Arial" pitchFamily="34" charset="0"/>
              <a:cs typeface="Arial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Пути развития</a:t>
            </a:r>
          </a:p>
        </p:txBody>
      </p:sp>
      <p:grpSp>
        <p:nvGrpSpPr>
          <p:cNvPr id="2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755900" y="1437777"/>
            <a:ext cx="9358604" cy="4159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4124325" algn="l"/>
              </a:tabLst>
            </a:pPr>
            <a:endParaRPr lang="en-US" sz="3200" dirty="0"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124325" algn="l"/>
              </a:tabLst>
            </a:pPr>
            <a:r>
              <a:rPr lang="ru-RU" sz="3200" dirty="0">
                <a:latin typeface="Arial" pitchFamily="34" charset="0"/>
                <a:cs typeface="Arial" pitchFamily="34" charset="0"/>
              </a:rPr>
              <a:t> Задания по тексту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124325" algn="l"/>
              </a:tabLst>
            </a:pPr>
            <a:r>
              <a:rPr lang="ru-RU" sz="3200" dirty="0">
                <a:latin typeface="Arial" pitchFamily="34" charset="0"/>
                <a:cs typeface="Arial" pitchFamily="34" charset="0"/>
              </a:rPr>
              <a:t> Вопросы на знание правил пунктуации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124325" algn="l"/>
              </a:tabLst>
            </a:pPr>
            <a:r>
              <a:rPr lang="ru-RU" sz="3200" dirty="0">
                <a:latin typeface="Arial" pitchFamily="34" charset="0"/>
                <a:ea typeface="Calibri" pitchFamily="34" charset="0"/>
                <a:cs typeface="Arial" pitchFamily="34" charset="0"/>
              </a:rPr>
              <a:t> Система баллов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124325" algn="l"/>
              </a:tabLst>
            </a:pPr>
            <a:r>
              <a:rPr lang="ru-RU" sz="3200" dirty="0">
                <a:latin typeface="Arial" pitchFamily="34" charset="0"/>
                <a:cs typeface="Arial" pitchFamily="34" charset="0"/>
              </a:rPr>
              <a:t> Отслеживание прогресса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4124325" algn="l"/>
              </a:tabLst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grpSp>
        <p:nvGrpSpPr>
          <p:cNvPr id="2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615856" y="1809932"/>
            <a:ext cx="9358604" cy="2972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2800" dirty="0"/>
              <a:t> </a:t>
            </a:r>
            <a:r>
              <a:rPr lang="ru-RU" sz="3200" dirty="0"/>
              <a:t>Создали приложение на </a:t>
            </a:r>
            <a:r>
              <a:rPr lang="en-US" sz="3200" dirty="0"/>
              <a:t>Android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3200" dirty="0"/>
              <a:t> Определили плюсы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3200" dirty="0"/>
              <a:t> Показали актуальность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3200" dirty="0"/>
              <a:t> Выполнили поставленные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Приложение «</a:t>
            </a:r>
            <a:r>
              <a:rPr lang="en-US" b="1" dirty="0" err="1"/>
              <a:t>RusExam</a:t>
            </a:r>
            <a:r>
              <a:rPr lang="ru-RU" b="1" dirty="0"/>
              <a:t>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2343" y="5300888"/>
            <a:ext cx="5144278" cy="866267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ru-RU" dirty="0"/>
              <a:t>Выполнила: Каширина Олеся</a:t>
            </a:r>
          </a:p>
          <a:p>
            <a:pPr algn="l"/>
            <a:r>
              <a:rPr lang="ru-RU" dirty="0"/>
              <a:t>Руководитель: Нужных Алексей Васильевич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4870579" y="635414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Воронеж 2022г.</a:t>
            </a:r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grpSp>
        <p:nvGrpSpPr>
          <p:cNvPr id="2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629920" y="1206965"/>
            <a:ext cx="11318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 algn="just">
              <a:lnSpc>
                <a:spcPct val="150000"/>
              </a:lnSpc>
            </a:pPr>
            <a:r>
              <a:rPr lang="ru-RU" sz="2400" dirty="0"/>
              <a:t>Каждый одиннадцатиклассник сдаёт ЕГЭ (единый государственный экзамен).</a:t>
            </a:r>
            <a:endParaRPr lang="ru-RU" sz="2000" dirty="0"/>
          </a:p>
          <a:p>
            <a:pPr indent="360000" algn="just">
              <a:lnSpc>
                <a:spcPct val="150000"/>
              </a:lnSpc>
            </a:pPr>
            <a:r>
              <a:rPr lang="ru-RU" sz="2400" dirty="0"/>
              <a:t>Русский язык – предмет, обязательный для сдачи.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86742" y="5794310"/>
            <a:ext cx="65299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Статистика результатов ЕГЭ по русскому языку </a:t>
            </a:r>
            <a:r>
              <a:rPr lang="ru-RU" dirty="0"/>
              <a:t>(источник: </a:t>
            </a:r>
            <a:r>
              <a:rPr lang="en-US" dirty="0"/>
              <a:t>https://rus-ege.sdamgia.ru</a:t>
            </a:r>
            <a:r>
              <a:rPr lang="ru-RU" dirty="0"/>
              <a:t>)</a:t>
            </a:r>
          </a:p>
        </p:txBody>
      </p:sp>
      <p:graphicFrame>
        <p:nvGraphicFramePr>
          <p:cNvPr id="12" name="Диаграмма 11"/>
          <p:cNvGraphicFramePr/>
          <p:nvPr/>
        </p:nvGraphicFramePr>
        <p:xfrm>
          <a:off x="3007360" y="2865121"/>
          <a:ext cx="5567680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586206" y="1996751"/>
            <a:ext cx="935860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Цель:</a:t>
            </a:r>
            <a:r>
              <a:rPr lang="ru-RU" sz="2800" b="1" dirty="0"/>
              <a:t> </a:t>
            </a:r>
            <a:r>
              <a:rPr lang="ru-RU" sz="2800" dirty="0"/>
              <a:t>создание приложения-тренажёра</a:t>
            </a:r>
          </a:p>
          <a:p>
            <a:endParaRPr lang="ru-RU" sz="2400" dirty="0"/>
          </a:p>
          <a:p>
            <a:r>
              <a:rPr lang="ru-RU" sz="2800" b="1" dirty="0"/>
              <a:t>Задачи: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tabLst>
                <a:tab pos="360000" algn="l"/>
              </a:tabLst>
            </a:pPr>
            <a:r>
              <a:rPr lang="ru-RU" sz="2400" dirty="0"/>
              <a:t>  Определить темы заданий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tabLst>
                <a:tab pos="360000" algn="l"/>
              </a:tabLst>
            </a:pPr>
            <a:r>
              <a:rPr lang="ru-RU" sz="2400" dirty="0"/>
              <a:t>  Сделать дизайн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tabLst>
                <a:tab pos="360000" algn="l"/>
              </a:tabLst>
            </a:pPr>
            <a:r>
              <a:rPr lang="ru-RU" sz="2400" dirty="0"/>
              <a:t>  Собрать теорию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tabLst>
                <a:tab pos="360000" algn="l"/>
              </a:tabLst>
            </a:pPr>
            <a:r>
              <a:rPr lang="ru-RU" sz="2400" dirty="0"/>
              <a:t>  Написать код</a:t>
            </a:r>
          </a:p>
          <a:p>
            <a:pPr>
              <a:buFont typeface="Arial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20099" y="298982"/>
            <a:ext cx="9257907" cy="690677"/>
          </a:xfrm>
        </p:spPr>
        <p:txBody>
          <a:bodyPr>
            <a:normAutofit/>
          </a:bodyPr>
          <a:lstStyle/>
          <a:p>
            <a:r>
              <a:rPr lang="ru-RU" dirty="0"/>
              <a:t>Выбор тематики приложения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1887" y="1147665"/>
            <a:ext cx="52251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2000" dirty="0"/>
              <a:t>Задание 9 – правописании корней</a:t>
            </a:r>
          </a:p>
          <a:p>
            <a:pPr lvl="0">
              <a:lnSpc>
                <a:spcPct val="150000"/>
              </a:lnSpc>
            </a:pPr>
            <a:r>
              <a:rPr lang="ru-RU" sz="2000" dirty="0"/>
              <a:t>Задание 10 – правописание приставок</a:t>
            </a:r>
          </a:p>
          <a:p>
            <a:pPr lvl="0">
              <a:lnSpc>
                <a:spcPct val="150000"/>
              </a:lnSpc>
            </a:pPr>
            <a:r>
              <a:rPr lang="ru-RU" sz="2000" dirty="0"/>
              <a:t>Задание 11 – правописание суффиксов различных частей речи, кроме Н/НН</a:t>
            </a:r>
          </a:p>
          <a:p>
            <a:pPr lvl="0">
              <a:lnSpc>
                <a:spcPct val="150000"/>
              </a:lnSpc>
            </a:pPr>
            <a:r>
              <a:rPr lang="ru-RU" sz="2000" dirty="0"/>
              <a:t>Задание 12 – правописание личных окончаний глаголов и суффиксов причастий</a:t>
            </a:r>
          </a:p>
          <a:p>
            <a:pPr lvl="0">
              <a:lnSpc>
                <a:spcPct val="150000"/>
              </a:lnSpc>
            </a:pPr>
            <a:r>
              <a:rPr lang="ru-RU" sz="2000" dirty="0"/>
              <a:t>Задание 13 – правописание не</a:t>
            </a:r>
            <a:r>
              <a:rPr lang="en-US" sz="2000" dirty="0"/>
              <a:t>/</a:t>
            </a:r>
            <a:r>
              <a:rPr lang="ru-RU" sz="2000" dirty="0"/>
              <a:t>ни</a:t>
            </a:r>
          </a:p>
          <a:p>
            <a:pPr lvl="0">
              <a:lnSpc>
                <a:spcPct val="150000"/>
              </a:lnSpc>
            </a:pPr>
            <a:r>
              <a:rPr lang="ru-RU" sz="2000" dirty="0"/>
              <a:t>Задание 14 – слитное/раздельное/дефисное написание слов</a:t>
            </a:r>
            <a:endParaRPr lang="ru-RU" sz="2400" dirty="0"/>
          </a:p>
          <a:p>
            <a:endParaRPr lang="ru-RU" dirty="0"/>
          </a:p>
        </p:txBody>
      </p:sp>
      <p:sp>
        <p:nvSpPr>
          <p:cNvPr id="2050" name="AutoShape 2" descr="blob:https://web.telegram.org/dfd69490-f298-4bde-a8ff-06f311401aa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3920" y="528320"/>
            <a:ext cx="3942080" cy="2464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3119120"/>
            <a:ext cx="3942080" cy="3566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861" y="178513"/>
            <a:ext cx="9257907" cy="690677"/>
          </a:xfrm>
        </p:spPr>
        <p:txBody>
          <a:bodyPr/>
          <a:lstStyle/>
          <a:p>
            <a:r>
              <a:rPr lang="ru-RU" dirty="0"/>
              <a:t>Активности</a:t>
            </a:r>
          </a:p>
        </p:txBody>
      </p:sp>
      <p:grpSp>
        <p:nvGrpSpPr>
          <p:cNvPr id="2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4081" y="858416"/>
            <a:ext cx="2632631" cy="5850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Прямая со стрелкой 19"/>
          <p:cNvCxnSpPr>
            <a:cxnSpLocks/>
            <a:stCxn id="8193" idx="3"/>
            <a:endCxn id="13320" idx="1"/>
          </p:cNvCxnSpPr>
          <p:nvPr/>
        </p:nvCxnSpPr>
        <p:spPr>
          <a:xfrm flipV="1">
            <a:off x="3876712" y="3754739"/>
            <a:ext cx="580988" cy="28823"/>
          </a:xfrm>
          <a:prstGeom prst="straightConnector1">
            <a:avLst/>
          </a:prstGeom>
          <a:ln>
            <a:solidFill>
              <a:srgbClr val="00206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cxnSpLocks/>
            <a:stCxn id="13320" idx="3"/>
            <a:endCxn id="13316" idx="1"/>
          </p:cNvCxnSpPr>
          <p:nvPr/>
        </p:nvCxnSpPr>
        <p:spPr>
          <a:xfrm>
            <a:off x="7109460" y="3754739"/>
            <a:ext cx="465844" cy="0"/>
          </a:xfrm>
          <a:prstGeom prst="straightConnector1">
            <a:avLst/>
          </a:prstGeom>
          <a:ln>
            <a:solidFill>
              <a:srgbClr val="00206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4" name="AutoShape 2" descr="blob:https://web.telegram.org/162383e8-ecb8-488b-b969-54199dd7ad8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75304" y="808339"/>
            <a:ext cx="2651760" cy="589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AutoShape 7" descr="blob:https://web.telegram.org/a52553ee-5c6e-44c2-a979-114c71cea51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57700" y="808339"/>
            <a:ext cx="2651760" cy="589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253365"/>
            <a:ext cx="9257907" cy="690677"/>
          </a:xfrm>
        </p:spPr>
        <p:txBody>
          <a:bodyPr/>
          <a:lstStyle/>
          <a:p>
            <a:r>
              <a:rPr lang="ru-RU" dirty="0"/>
              <a:t>Пример проверки</a:t>
            </a:r>
          </a:p>
        </p:txBody>
      </p:sp>
      <p:grpSp>
        <p:nvGrpSpPr>
          <p:cNvPr id="2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3040" y="955040"/>
            <a:ext cx="2580640" cy="5734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6560" y="934720"/>
            <a:ext cx="2580894" cy="5735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приложения</a:t>
            </a:r>
          </a:p>
        </p:txBody>
      </p:sp>
      <p:grpSp>
        <p:nvGrpSpPr>
          <p:cNvPr id="2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6103" y="1903446"/>
            <a:ext cx="4366240" cy="2631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6291" y="1912776"/>
            <a:ext cx="4360020" cy="2649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приложения</a:t>
            </a:r>
          </a:p>
        </p:txBody>
      </p:sp>
      <p:grpSp>
        <p:nvGrpSpPr>
          <p:cNvPr id="2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6103" y="1903446"/>
            <a:ext cx="4366240" cy="2631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6291" y="1912776"/>
            <a:ext cx="4360020" cy="2649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>
            <a:off x="1869440" y="2286000"/>
            <a:ext cx="2773680" cy="345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859280" y="2712720"/>
            <a:ext cx="2773680" cy="34544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889760" y="4155440"/>
            <a:ext cx="2773680" cy="3454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685280" y="2052320"/>
            <a:ext cx="3180080" cy="5283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756400" y="3241040"/>
            <a:ext cx="3129280" cy="599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756400" y="3901440"/>
            <a:ext cx="3108960" cy="57912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237</Words>
  <Application>Microsoft Office PowerPoint</Application>
  <PresentationFormat>Широкоэкранный</PresentationFormat>
  <Paragraphs>78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SamsungOne 800C</vt:lpstr>
      <vt:lpstr>SamsungOne 450C</vt:lpstr>
      <vt:lpstr>Calibri</vt:lpstr>
      <vt:lpstr>Arial</vt:lpstr>
      <vt:lpstr>Arial Black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Приложение «RusExam»</vt:lpstr>
      <vt:lpstr>Актуальность</vt:lpstr>
      <vt:lpstr>Цели и задачи</vt:lpstr>
      <vt:lpstr>Выбор тематики приложения</vt:lpstr>
      <vt:lpstr>Активности</vt:lpstr>
      <vt:lpstr>Пример проверки</vt:lpstr>
      <vt:lpstr>Структура приложения</vt:lpstr>
      <vt:lpstr>Структура приложения</vt:lpstr>
      <vt:lpstr>Структура приложения</vt:lpstr>
      <vt:lpstr>Структура приложения</vt:lpstr>
      <vt:lpstr>Структура приложения</vt:lpstr>
      <vt:lpstr>Клиент-серверное взаимодействие</vt:lpstr>
      <vt:lpstr>Структура репозитория</vt:lpstr>
      <vt:lpstr>Плюсы использования приложения:</vt:lpstr>
      <vt:lpstr>Пути развития</vt:lpstr>
      <vt:lpstr>Выводы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KSW</cp:lastModifiedBy>
  <cp:revision>96</cp:revision>
  <dcterms:created xsi:type="dcterms:W3CDTF">2020-05-25T08:37:09Z</dcterms:created>
  <dcterms:modified xsi:type="dcterms:W3CDTF">2022-06-03T08:13:32Z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